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0" r:id="rId5"/>
    <p:sldId id="259"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90426A0-C6EF-4A16-B8FE-0284B6CF566A}" type="datetimeFigureOut">
              <a:rPr lang="nl-NL" smtClean="0"/>
              <a:t>5-4-2022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2A9E70-EB4A-4BC0-8183-72CEF9E24E6D}" type="slidenum">
              <a:rPr lang="nl-NL" smtClean="0"/>
              <a:t>‹nr.›</a:t>
            </a:fld>
            <a:endParaRPr lang="nl-NL"/>
          </a:p>
        </p:txBody>
      </p:sp>
    </p:spTree>
    <p:extLst>
      <p:ext uri="{BB962C8B-B14F-4D97-AF65-F5344CB8AC3E}">
        <p14:creationId xmlns:p14="http://schemas.microsoft.com/office/powerpoint/2010/main" val="364821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90426A0-C6EF-4A16-B8FE-0284B6CF566A}" type="datetimeFigureOut">
              <a:rPr lang="nl-NL" smtClean="0"/>
              <a:t>5-4-2022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2A9E70-EB4A-4BC0-8183-72CEF9E24E6D}" type="slidenum">
              <a:rPr lang="nl-NL" smtClean="0"/>
              <a:t>‹nr.›</a:t>
            </a:fld>
            <a:endParaRPr lang="nl-NL"/>
          </a:p>
        </p:txBody>
      </p:sp>
    </p:spTree>
    <p:extLst>
      <p:ext uri="{BB962C8B-B14F-4D97-AF65-F5344CB8AC3E}">
        <p14:creationId xmlns:p14="http://schemas.microsoft.com/office/powerpoint/2010/main" val="106172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90426A0-C6EF-4A16-B8FE-0284B6CF566A}" type="datetimeFigureOut">
              <a:rPr lang="nl-NL" smtClean="0"/>
              <a:t>5-4-2022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2A9E70-EB4A-4BC0-8183-72CEF9E24E6D}"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10397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90426A0-C6EF-4A16-B8FE-0284B6CF566A}" type="datetimeFigureOut">
              <a:rPr lang="nl-NL" smtClean="0"/>
              <a:t>5-4-2022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2A9E70-EB4A-4BC0-8183-72CEF9E24E6D}" type="slidenum">
              <a:rPr lang="nl-NL" smtClean="0"/>
              <a:t>‹nr.›</a:t>
            </a:fld>
            <a:endParaRPr lang="nl-NL"/>
          </a:p>
        </p:txBody>
      </p:sp>
    </p:spTree>
    <p:extLst>
      <p:ext uri="{BB962C8B-B14F-4D97-AF65-F5344CB8AC3E}">
        <p14:creationId xmlns:p14="http://schemas.microsoft.com/office/powerpoint/2010/main" val="3066316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90426A0-C6EF-4A16-B8FE-0284B6CF566A}" type="datetimeFigureOut">
              <a:rPr lang="nl-NL" smtClean="0"/>
              <a:t>5-4-2022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2A9E70-EB4A-4BC0-8183-72CEF9E24E6D}"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74533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90426A0-C6EF-4A16-B8FE-0284B6CF566A}" type="datetimeFigureOut">
              <a:rPr lang="nl-NL" smtClean="0"/>
              <a:t>5-4-2022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2A9E70-EB4A-4BC0-8183-72CEF9E24E6D}" type="slidenum">
              <a:rPr lang="nl-NL" smtClean="0"/>
              <a:t>‹nr.›</a:t>
            </a:fld>
            <a:endParaRPr lang="nl-NL"/>
          </a:p>
        </p:txBody>
      </p:sp>
    </p:spTree>
    <p:extLst>
      <p:ext uri="{BB962C8B-B14F-4D97-AF65-F5344CB8AC3E}">
        <p14:creationId xmlns:p14="http://schemas.microsoft.com/office/powerpoint/2010/main" val="54027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90426A0-C6EF-4A16-B8FE-0284B6CF566A}" type="datetimeFigureOut">
              <a:rPr lang="nl-NL" smtClean="0"/>
              <a:t>5-4-2022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2A9E70-EB4A-4BC0-8183-72CEF9E24E6D}" type="slidenum">
              <a:rPr lang="nl-NL" smtClean="0"/>
              <a:t>‹nr.›</a:t>
            </a:fld>
            <a:endParaRPr lang="nl-NL"/>
          </a:p>
        </p:txBody>
      </p:sp>
    </p:spTree>
    <p:extLst>
      <p:ext uri="{BB962C8B-B14F-4D97-AF65-F5344CB8AC3E}">
        <p14:creationId xmlns:p14="http://schemas.microsoft.com/office/powerpoint/2010/main" val="4229184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90426A0-C6EF-4A16-B8FE-0284B6CF566A}" type="datetimeFigureOut">
              <a:rPr lang="nl-NL" smtClean="0"/>
              <a:t>5-4-2022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2A9E70-EB4A-4BC0-8183-72CEF9E24E6D}" type="slidenum">
              <a:rPr lang="nl-NL" smtClean="0"/>
              <a:t>‹nr.›</a:t>
            </a:fld>
            <a:endParaRPr lang="nl-NL"/>
          </a:p>
        </p:txBody>
      </p:sp>
    </p:spTree>
    <p:extLst>
      <p:ext uri="{BB962C8B-B14F-4D97-AF65-F5344CB8AC3E}">
        <p14:creationId xmlns:p14="http://schemas.microsoft.com/office/powerpoint/2010/main" val="124033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90426A0-C6EF-4A16-B8FE-0284B6CF566A}" type="datetimeFigureOut">
              <a:rPr lang="nl-NL" smtClean="0"/>
              <a:t>5-4-2022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2A9E70-EB4A-4BC0-8183-72CEF9E24E6D}" type="slidenum">
              <a:rPr lang="nl-NL" smtClean="0"/>
              <a:t>‹nr.›</a:t>
            </a:fld>
            <a:endParaRPr lang="nl-NL"/>
          </a:p>
        </p:txBody>
      </p:sp>
    </p:spTree>
    <p:extLst>
      <p:ext uri="{BB962C8B-B14F-4D97-AF65-F5344CB8AC3E}">
        <p14:creationId xmlns:p14="http://schemas.microsoft.com/office/powerpoint/2010/main" val="1631751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90426A0-C6EF-4A16-B8FE-0284B6CF566A}" type="datetimeFigureOut">
              <a:rPr lang="nl-NL" smtClean="0"/>
              <a:t>5-4-2022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2A9E70-EB4A-4BC0-8183-72CEF9E24E6D}" type="slidenum">
              <a:rPr lang="nl-NL" smtClean="0"/>
              <a:t>‹nr.›</a:t>
            </a:fld>
            <a:endParaRPr lang="nl-NL"/>
          </a:p>
        </p:txBody>
      </p:sp>
    </p:spTree>
    <p:extLst>
      <p:ext uri="{BB962C8B-B14F-4D97-AF65-F5344CB8AC3E}">
        <p14:creationId xmlns:p14="http://schemas.microsoft.com/office/powerpoint/2010/main" val="2595697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90426A0-C6EF-4A16-B8FE-0284B6CF566A}" type="datetimeFigureOut">
              <a:rPr lang="nl-NL" smtClean="0"/>
              <a:t>5-4-2022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F2A9E70-EB4A-4BC0-8183-72CEF9E24E6D}" type="slidenum">
              <a:rPr lang="nl-NL" smtClean="0"/>
              <a:t>‹nr.›</a:t>
            </a:fld>
            <a:endParaRPr lang="nl-NL"/>
          </a:p>
        </p:txBody>
      </p:sp>
    </p:spTree>
    <p:extLst>
      <p:ext uri="{BB962C8B-B14F-4D97-AF65-F5344CB8AC3E}">
        <p14:creationId xmlns:p14="http://schemas.microsoft.com/office/powerpoint/2010/main" val="2698519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90426A0-C6EF-4A16-B8FE-0284B6CF566A}" type="datetimeFigureOut">
              <a:rPr lang="nl-NL" smtClean="0"/>
              <a:t>5-4-2022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F2A9E70-EB4A-4BC0-8183-72CEF9E24E6D}" type="slidenum">
              <a:rPr lang="nl-NL" smtClean="0"/>
              <a:t>‹nr.›</a:t>
            </a:fld>
            <a:endParaRPr lang="nl-NL"/>
          </a:p>
        </p:txBody>
      </p:sp>
    </p:spTree>
    <p:extLst>
      <p:ext uri="{BB962C8B-B14F-4D97-AF65-F5344CB8AC3E}">
        <p14:creationId xmlns:p14="http://schemas.microsoft.com/office/powerpoint/2010/main" val="813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390426A0-C6EF-4A16-B8FE-0284B6CF566A}" type="datetimeFigureOut">
              <a:rPr lang="nl-NL" smtClean="0"/>
              <a:t>5-4-2022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F2A9E70-EB4A-4BC0-8183-72CEF9E24E6D}" type="slidenum">
              <a:rPr lang="nl-NL" smtClean="0"/>
              <a:t>‹nr.›</a:t>
            </a:fld>
            <a:endParaRPr lang="nl-NL"/>
          </a:p>
        </p:txBody>
      </p:sp>
    </p:spTree>
    <p:extLst>
      <p:ext uri="{BB962C8B-B14F-4D97-AF65-F5344CB8AC3E}">
        <p14:creationId xmlns:p14="http://schemas.microsoft.com/office/powerpoint/2010/main" val="48757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426A0-C6EF-4A16-B8FE-0284B6CF566A}" type="datetimeFigureOut">
              <a:rPr lang="nl-NL" smtClean="0"/>
              <a:t>5-4-2022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F2A9E70-EB4A-4BC0-8183-72CEF9E24E6D}" type="slidenum">
              <a:rPr lang="nl-NL" smtClean="0"/>
              <a:t>‹nr.›</a:t>
            </a:fld>
            <a:endParaRPr lang="nl-NL"/>
          </a:p>
        </p:txBody>
      </p:sp>
    </p:spTree>
    <p:extLst>
      <p:ext uri="{BB962C8B-B14F-4D97-AF65-F5344CB8AC3E}">
        <p14:creationId xmlns:p14="http://schemas.microsoft.com/office/powerpoint/2010/main" val="126890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90426A0-C6EF-4A16-B8FE-0284B6CF566A}" type="datetimeFigureOut">
              <a:rPr lang="nl-NL" smtClean="0"/>
              <a:t>5-4-2022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F2A9E70-EB4A-4BC0-8183-72CEF9E24E6D}" type="slidenum">
              <a:rPr lang="nl-NL" smtClean="0"/>
              <a:t>‹nr.›</a:t>
            </a:fld>
            <a:endParaRPr lang="nl-NL"/>
          </a:p>
        </p:txBody>
      </p:sp>
    </p:spTree>
    <p:extLst>
      <p:ext uri="{BB962C8B-B14F-4D97-AF65-F5344CB8AC3E}">
        <p14:creationId xmlns:p14="http://schemas.microsoft.com/office/powerpoint/2010/main" val="248527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90426A0-C6EF-4A16-B8FE-0284B6CF566A}" type="datetimeFigureOut">
              <a:rPr lang="nl-NL" smtClean="0"/>
              <a:t>5-4-2022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F2A9E70-EB4A-4BC0-8183-72CEF9E24E6D}" type="slidenum">
              <a:rPr lang="nl-NL" smtClean="0"/>
              <a:t>‹nr.›</a:t>
            </a:fld>
            <a:endParaRPr lang="nl-NL"/>
          </a:p>
        </p:txBody>
      </p:sp>
    </p:spTree>
    <p:extLst>
      <p:ext uri="{BB962C8B-B14F-4D97-AF65-F5344CB8AC3E}">
        <p14:creationId xmlns:p14="http://schemas.microsoft.com/office/powerpoint/2010/main" val="109244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0426A0-C6EF-4A16-B8FE-0284B6CF566A}" type="datetimeFigureOut">
              <a:rPr lang="nl-NL" smtClean="0"/>
              <a:t>5-4-2022</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F2A9E70-EB4A-4BC0-8183-72CEF9E24E6D}" type="slidenum">
              <a:rPr lang="nl-NL" smtClean="0"/>
              <a:t>‹nr.›</a:t>
            </a:fld>
            <a:endParaRPr lang="nl-NL"/>
          </a:p>
        </p:txBody>
      </p:sp>
    </p:spTree>
    <p:extLst>
      <p:ext uri="{BB962C8B-B14F-4D97-AF65-F5344CB8AC3E}">
        <p14:creationId xmlns:p14="http://schemas.microsoft.com/office/powerpoint/2010/main" val="2321155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OGgy6VyyMM" TargetMode="External"/><Relationship Id="rId2" Type="http://schemas.openxmlformats.org/officeDocument/2006/relationships/hyperlink" Target="https://www.youtube.com/watch?v=k3QwafrSUF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A763A-A415-4EF3-A60A-25A6273FC88D}"/>
              </a:ext>
            </a:extLst>
          </p:cNvPr>
          <p:cNvSpPr>
            <a:spLocks noGrp="1"/>
          </p:cNvSpPr>
          <p:nvPr>
            <p:ph type="ctrTitle"/>
          </p:nvPr>
        </p:nvSpPr>
        <p:spPr/>
        <p:txBody>
          <a:bodyPr/>
          <a:lstStyle/>
          <a:p>
            <a:r>
              <a:rPr lang="nl-NL" dirty="0"/>
              <a:t>Huisvesting rund en varken</a:t>
            </a:r>
          </a:p>
        </p:txBody>
      </p:sp>
      <p:sp>
        <p:nvSpPr>
          <p:cNvPr id="3" name="Ondertitel 2">
            <a:extLst>
              <a:ext uri="{FF2B5EF4-FFF2-40B4-BE49-F238E27FC236}">
                <a16:creationId xmlns:a16="http://schemas.microsoft.com/office/drawing/2014/main" id="{D381AD1B-0363-46A5-B1DC-E69069F80B99}"/>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486469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8D9B1-4976-44EF-A3DA-527B78498E9C}"/>
              </a:ext>
            </a:extLst>
          </p:cNvPr>
          <p:cNvSpPr>
            <a:spLocks noGrp="1"/>
          </p:cNvSpPr>
          <p:nvPr>
            <p:ph type="title"/>
          </p:nvPr>
        </p:nvSpPr>
        <p:spPr/>
        <p:txBody>
          <a:bodyPr/>
          <a:lstStyle/>
          <a:p>
            <a:r>
              <a:rPr lang="nl-NL" dirty="0"/>
              <a:t>Kraamafdeling</a:t>
            </a:r>
          </a:p>
        </p:txBody>
      </p:sp>
      <p:sp>
        <p:nvSpPr>
          <p:cNvPr id="3" name="Tijdelijke aanduiding voor inhoud 2">
            <a:extLst>
              <a:ext uri="{FF2B5EF4-FFF2-40B4-BE49-F238E27FC236}">
                <a16:creationId xmlns:a16="http://schemas.microsoft.com/office/drawing/2014/main" id="{0578F460-5405-40A3-9027-7EA002F0CF80}"/>
              </a:ext>
            </a:extLst>
          </p:cNvPr>
          <p:cNvSpPr>
            <a:spLocks noGrp="1"/>
          </p:cNvSpPr>
          <p:nvPr>
            <p:ph idx="1"/>
          </p:nvPr>
        </p:nvSpPr>
        <p:spPr/>
        <p:txBody>
          <a:bodyPr/>
          <a:lstStyle/>
          <a:p>
            <a:r>
              <a:rPr lang="nl-NL" altLang="nl-NL" dirty="0"/>
              <a:t>1 week voor biggen tot 4 weken na biggen</a:t>
            </a:r>
          </a:p>
          <a:p>
            <a:r>
              <a:rPr lang="nl-NL" altLang="nl-NL" dirty="0"/>
              <a:t>22 – 27 graden voor biggen, 18 graden voor zeug</a:t>
            </a:r>
          </a:p>
          <a:p>
            <a:r>
              <a:rPr lang="nl-NL" altLang="nl-NL" dirty="0" err="1"/>
              <a:t>Kraambox</a:t>
            </a:r>
            <a:r>
              <a:rPr lang="nl-NL" altLang="nl-NL" dirty="0"/>
              <a:t> + biggennest met verwarming</a:t>
            </a:r>
          </a:p>
          <a:p>
            <a:pPr lvl="1"/>
            <a:r>
              <a:rPr lang="nl-NL" altLang="nl-NL" dirty="0"/>
              <a:t>Roosters en soort box naar keuze</a:t>
            </a:r>
          </a:p>
          <a:p>
            <a:pPr lvl="1"/>
            <a:r>
              <a:rPr lang="nl-NL" altLang="nl-NL" dirty="0"/>
              <a:t>Kosten ongeveer 1000-1300 Euro</a:t>
            </a:r>
          </a:p>
          <a:p>
            <a:pPr lvl="1"/>
            <a:r>
              <a:rPr lang="nl-NL" altLang="nl-NL" dirty="0"/>
              <a:t>Dwarsopstelling, lengteopstelling of schuin</a:t>
            </a:r>
          </a:p>
          <a:p>
            <a:endParaRPr lang="nl-NL" dirty="0"/>
          </a:p>
        </p:txBody>
      </p:sp>
      <p:pic>
        <p:nvPicPr>
          <p:cNvPr id="4" name="Afbeelding 2">
            <a:extLst>
              <a:ext uri="{FF2B5EF4-FFF2-40B4-BE49-F238E27FC236}">
                <a16:creationId xmlns:a16="http://schemas.microsoft.com/office/drawing/2014/main" id="{F4683CAA-B6F4-4F47-94FD-4A80C9D9C3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4788" y="2600325"/>
            <a:ext cx="343217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7601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72854-4DC3-4BFA-B730-A998C23593E8}"/>
              </a:ext>
            </a:extLst>
          </p:cNvPr>
          <p:cNvSpPr>
            <a:spLocks noGrp="1"/>
          </p:cNvSpPr>
          <p:nvPr>
            <p:ph type="title"/>
          </p:nvPr>
        </p:nvSpPr>
        <p:spPr/>
        <p:txBody>
          <a:bodyPr/>
          <a:lstStyle/>
          <a:p>
            <a:r>
              <a:rPr lang="nl-NL" dirty="0"/>
              <a:t>Dragende zeugenafdeling</a:t>
            </a:r>
          </a:p>
        </p:txBody>
      </p:sp>
      <p:sp>
        <p:nvSpPr>
          <p:cNvPr id="3" name="Tijdelijke aanduiding voor inhoud 2">
            <a:extLst>
              <a:ext uri="{FF2B5EF4-FFF2-40B4-BE49-F238E27FC236}">
                <a16:creationId xmlns:a16="http://schemas.microsoft.com/office/drawing/2014/main" id="{3CB46FC2-DE07-49DE-AAAA-B166BB027FA1}"/>
              </a:ext>
            </a:extLst>
          </p:cNvPr>
          <p:cNvSpPr>
            <a:spLocks noGrp="1"/>
          </p:cNvSpPr>
          <p:nvPr>
            <p:ph idx="1"/>
          </p:nvPr>
        </p:nvSpPr>
        <p:spPr/>
        <p:txBody>
          <a:bodyPr>
            <a:normAutofit fontScale="77500" lnSpcReduction="20000"/>
          </a:bodyPr>
          <a:lstStyle/>
          <a:p>
            <a:pPr>
              <a:defRPr/>
            </a:pPr>
            <a:r>
              <a:rPr lang="nl-NL" dirty="0"/>
              <a:t>Groepshuisvesting (met eisen voor vloeroppervlakte)</a:t>
            </a:r>
          </a:p>
          <a:p>
            <a:pPr marL="823913" lvl="1" indent="-457200">
              <a:buFont typeface="+mj-lt"/>
              <a:buAutoNum type="arabicPeriod"/>
              <a:defRPr/>
            </a:pPr>
            <a:r>
              <a:rPr lang="nl-NL" dirty="0"/>
              <a:t>Voerligbox met uitloop</a:t>
            </a:r>
          </a:p>
          <a:p>
            <a:pPr lvl="2">
              <a:defRPr/>
            </a:pPr>
            <a:r>
              <a:rPr lang="nl-NL" dirty="0"/>
              <a:t>Grotere groepen</a:t>
            </a:r>
          </a:p>
          <a:p>
            <a:pPr lvl="2">
              <a:defRPr/>
            </a:pPr>
            <a:r>
              <a:rPr lang="nl-NL" dirty="0"/>
              <a:t>Vreten in beschermde af te sluiten boxen</a:t>
            </a:r>
          </a:p>
          <a:p>
            <a:pPr lvl="2">
              <a:defRPr/>
            </a:pPr>
            <a:r>
              <a:rPr lang="nl-NL" dirty="0"/>
              <a:t>Gelijke groepen nodig</a:t>
            </a:r>
          </a:p>
          <a:p>
            <a:pPr marL="823913" lvl="1" indent="-457200">
              <a:buFont typeface="+mj-lt"/>
              <a:buAutoNum type="arabicPeriod"/>
              <a:defRPr/>
            </a:pPr>
            <a:r>
              <a:rPr lang="nl-NL" dirty="0" err="1"/>
              <a:t>Biofix</a:t>
            </a:r>
            <a:endParaRPr lang="nl-NL" dirty="0"/>
          </a:p>
          <a:p>
            <a:pPr lvl="2">
              <a:defRPr/>
            </a:pPr>
            <a:r>
              <a:rPr lang="nl-NL" dirty="0"/>
              <a:t>kleinere groepen (6-10 dieren)</a:t>
            </a:r>
          </a:p>
          <a:p>
            <a:pPr lvl="2">
              <a:defRPr/>
            </a:pPr>
            <a:r>
              <a:rPr lang="nl-NL" dirty="0"/>
              <a:t>Vreten tegelijk</a:t>
            </a:r>
          </a:p>
          <a:p>
            <a:pPr lvl="2">
              <a:defRPr/>
            </a:pPr>
            <a:r>
              <a:rPr lang="nl-NL" dirty="0"/>
              <a:t>Gelijke groepen nodig</a:t>
            </a:r>
          </a:p>
          <a:p>
            <a:pPr marL="823913" lvl="1" indent="-457200">
              <a:buFont typeface="+mj-lt"/>
              <a:buAutoNum type="arabicPeriod"/>
              <a:defRPr/>
            </a:pPr>
            <a:r>
              <a:rPr lang="nl-NL" dirty="0" err="1"/>
              <a:t>Vario</a:t>
            </a:r>
            <a:r>
              <a:rPr lang="nl-NL" dirty="0"/>
              <a:t>-mix</a:t>
            </a:r>
          </a:p>
          <a:p>
            <a:pPr lvl="2">
              <a:defRPr/>
            </a:pPr>
            <a:r>
              <a:rPr lang="nl-NL" dirty="0"/>
              <a:t>Minimaal 14 zeugen</a:t>
            </a:r>
          </a:p>
          <a:p>
            <a:pPr lvl="2">
              <a:defRPr/>
            </a:pPr>
            <a:r>
              <a:rPr lang="nl-NL" dirty="0"/>
              <a:t>Hele dag kleinere porties</a:t>
            </a:r>
          </a:p>
          <a:p>
            <a:pPr lvl="2">
              <a:defRPr/>
            </a:pPr>
            <a:r>
              <a:rPr lang="nl-NL" dirty="0"/>
              <a:t>Werkt op brij en droogvoer</a:t>
            </a:r>
          </a:p>
          <a:p>
            <a:pPr lvl="2">
              <a:defRPr/>
            </a:pPr>
            <a:r>
              <a:rPr lang="nl-NL" dirty="0"/>
              <a:t>Gelijke groepen nodig</a:t>
            </a:r>
          </a:p>
          <a:p>
            <a:endParaRPr lang="nl-NL" dirty="0"/>
          </a:p>
        </p:txBody>
      </p:sp>
    </p:spTree>
    <p:extLst>
      <p:ext uri="{BB962C8B-B14F-4D97-AF65-F5344CB8AC3E}">
        <p14:creationId xmlns:p14="http://schemas.microsoft.com/office/powerpoint/2010/main" val="3471115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806E2-6B0D-4A40-8459-C55CE68BCCFE}"/>
              </a:ext>
            </a:extLst>
          </p:cNvPr>
          <p:cNvSpPr>
            <a:spLocks noGrp="1"/>
          </p:cNvSpPr>
          <p:nvPr>
            <p:ph type="title"/>
          </p:nvPr>
        </p:nvSpPr>
        <p:spPr/>
        <p:txBody>
          <a:bodyPr/>
          <a:lstStyle/>
          <a:p>
            <a:r>
              <a:rPr lang="nl-NL" dirty="0"/>
              <a:t>Dragende zeugenafdeling</a:t>
            </a:r>
          </a:p>
        </p:txBody>
      </p:sp>
      <p:sp>
        <p:nvSpPr>
          <p:cNvPr id="3" name="Tijdelijke aanduiding voor inhoud 2">
            <a:extLst>
              <a:ext uri="{FF2B5EF4-FFF2-40B4-BE49-F238E27FC236}">
                <a16:creationId xmlns:a16="http://schemas.microsoft.com/office/drawing/2014/main" id="{4213CE3C-0F73-4E60-8056-9E7B92D715F5}"/>
              </a:ext>
            </a:extLst>
          </p:cNvPr>
          <p:cNvSpPr>
            <a:spLocks noGrp="1"/>
          </p:cNvSpPr>
          <p:nvPr>
            <p:ph idx="1"/>
          </p:nvPr>
        </p:nvSpPr>
        <p:spPr/>
        <p:txBody>
          <a:bodyPr/>
          <a:lstStyle/>
          <a:p>
            <a:pPr marL="823913" lvl="1" indent="-457200">
              <a:buFont typeface="+mj-lt"/>
              <a:buAutoNum type="arabicPeriod" startAt="4"/>
              <a:defRPr/>
            </a:pPr>
            <a:r>
              <a:rPr lang="nl-NL" dirty="0"/>
              <a:t>Groepshuisvesting met voerstation</a:t>
            </a:r>
          </a:p>
          <a:p>
            <a:pPr lvl="2">
              <a:defRPr/>
            </a:pPr>
            <a:r>
              <a:rPr lang="nl-NL" dirty="0"/>
              <a:t>Voeren naar behoefte</a:t>
            </a:r>
          </a:p>
          <a:p>
            <a:pPr lvl="2">
              <a:defRPr/>
            </a:pPr>
            <a:r>
              <a:rPr lang="nl-NL" dirty="0"/>
              <a:t>1 station per 30-50 zeugen</a:t>
            </a:r>
          </a:p>
          <a:p>
            <a:pPr lvl="2">
              <a:defRPr/>
            </a:pPr>
            <a:r>
              <a:rPr lang="nl-NL" dirty="0"/>
              <a:t>Storingsgevoelig?</a:t>
            </a:r>
          </a:p>
          <a:p>
            <a:pPr marL="823913" lvl="1" indent="-457200">
              <a:buFont typeface="+mj-lt"/>
              <a:buAutoNum type="arabicPeriod" startAt="5"/>
              <a:defRPr/>
            </a:pPr>
            <a:r>
              <a:rPr lang="nl-NL" dirty="0"/>
              <a:t>Groepshuisvesting op stro</a:t>
            </a:r>
          </a:p>
          <a:p>
            <a:pPr lvl="2">
              <a:defRPr/>
            </a:pPr>
            <a:r>
              <a:rPr lang="nl-NL" dirty="0"/>
              <a:t>100-400 zeugen per groep</a:t>
            </a:r>
          </a:p>
          <a:p>
            <a:pPr lvl="2">
              <a:defRPr/>
            </a:pPr>
            <a:r>
              <a:rPr lang="nl-NL" dirty="0"/>
              <a:t>Vergelijkbaar met ligboxenstal (natuurlijke ventilatie)</a:t>
            </a:r>
          </a:p>
          <a:p>
            <a:pPr lvl="2">
              <a:defRPr/>
            </a:pPr>
            <a:r>
              <a:rPr lang="nl-NL" dirty="0"/>
              <a:t>voerstations</a:t>
            </a:r>
          </a:p>
          <a:p>
            <a:endParaRPr lang="nl-NL" dirty="0"/>
          </a:p>
        </p:txBody>
      </p:sp>
      <p:pic>
        <p:nvPicPr>
          <p:cNvPr id="4" name="Afbeelding 3">
            <a:extLst>
              <a:ext uri="{FF2B5EF4-FFF2-40B4-BE49-F238E27FC236}">
                <a16:creationId xmlns:a16="http://schemas.microsoft.com/office/drawing/2014/main" id="{5B1B3390-53E5-456F-B425-8F0349A3A6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9562" y="2767014"/>
            <a:ext cx="325437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221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647A4-DD75-4490-9DC0-33352ED35524}"/>
              </a:ext>
            </a:extLst>
          </p:cNvPr>
          <p:cNvSpPr>
            <a:spLocks noGrp="1"/>
          </p:cNvSpPr>
          <p:nvPr>
            <p:ph type="title"/>
          </p:nvPr>
        </p:nvSpPr>
        <p:spPr/>
        <p:txBody>
          <a:bodyPr/>
          <a:lstStyle/>
          <a:p>
            <a:r>
              <a:rPr lang="nl-NL" dirty="0"/>
              <a:t>Na de kraamstal</a:t>
            </a:r>
          </a:p>
        </p:txBody>
      </p:sp>
      <p:sp>
        <p:nvSpPr>
          <p:cNvPr id="3" name="Tijdelijke aanduiding voor inhoud 2">
            <a:extLst>
              <a:ext uri="{FF2B5EF4-FFF2-40B4-BE49-F238E27FC236}">
                <a16:creationId xmlns:a16="http://schemas.microsoft.com/office/drawing/2014/main" id="{35B41BAE-3FB2-45D4-9E1C-886D74A8BC49}"/>
              </a:ext>
            </a:extLst>
          </p:cNvPr>
          <p:cNvSpPr>
            <a:spLocks noGrp="1"/>
          </p:cNvSpPr>
          <p:nvPr>
            <p:ph idx="1"/>
          </p:nvPr>
        </p:nvSpPr>
        <p:spPr/>
        <p:txBody>
          <a:bodyPr/>
          <a:lstStyle/>
          <a:p>
            <a:pPr lvl="1">
              <a:defRPr/>
            </a:pPr>
            <a:r>
              <a:rPr lang="nl-NL" dirty="0"/>
              <a:t>De gespeende –biggenafdeling </a:t>
            </a:r>
          </a:p>
          <a:p>
            <a:pPr lvl="2">
              <a:defRPr/>
            </a:pPr>
            <a:r>
              <a:rPr lang="nl-NL" dirty="0"/>
              <a:t>Van spenen tot 23 kg</a:t>
            </a:r>
          </a:p>
          <a:p>
            <a:pPr lvl="2">
              <a:defRPr/>
            </a:pPr>
            <a:r>
              <a:rPr lang="nl-NL" dirty="0"/>
              <a:t>28 graden warm</a:t>
            </a:r>
            <a:br>
              <a:rPr lang="nl-NL" dirty="0"/>
            </a:br>
            <a:endParaRPr lang="nl-NL" dirty="0"/>
          </a:p>
          <a:p>
            <a:pPr lvl="2">
              <a:defRPr/>
            </a:pPr>
            <a:endParaRPr lang="nl-NL" dirty="0"/>
          </a:p>
          <a:p>
            <a:pPr lvl="2">
              <a:defRPr/>
            </a:pPr>
            <a:endParaRPr lang="nl-NL" dirty="0"/>
          </a:p>
          <a:p>
            <a:pPr lvl="2">
              <a:defRPr/>
            </a:pPr>
            <a:endParaRPr lang="nl-NL" dirty="0"/>
          </a:p>
          <a:p>
            <a:pPr marL="731837" lvl="2" indent="0">
              <a:buFont typeface="Wingdings" panose="05000000000000000000" pitchFamily="2" charset="2"/>
              <a:buNone/>
              <a:defRPr/>
            </a:pPr>
            <a:endParaRPr lang="nl-NL" dirty="0"/>
          </a:p>
          <a:p>
            <a:pPr lvl="1">
              <a:defRPr/>
            </a:pPr>
            <a:r>
              <a:rPr lang="nl-NL" dirty="0"/>
              <a:t>De opfokzeugen afdeling			</a:t>
            </a:r>
          </a:p>
          <a:p>
            <a:pPr lvl="2">
              <a:defRPr/>
            </a:pPr>
            <a:r>
              <a:rPr lang="nl-NL" dirty="0"/>
              <a:t>Vanaf 23 kg tot dekken</a:t>
            </a:r>
          </a:p>
        </p:txBody>
      </p:sp>
      <p:pic>
        <p:nvPicPr>
          <p:cNvPr id="4" name="Afbeelding 3">
            <a:extLst>
              <a:ext uri="{FF2B5EF4-FFF2-40B4-BE49-F238E27FC236}">
                <a16:creationId xmlns:a16="http://schemas.microsoft.com/office/drawing/2014/main" id="{B5CA9B7B-6F94-443A-83A9-BDA313C742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5638" y="1930400"/>
            <a:ext cx="37655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46E3256F-8167-4B2A-832F-2F8715FD2A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7557" y="4421188"/>
            <a:ext cx="2840038"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621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CE8EA5-7D8D-40D7-A445-3901F39960C2}"/>
              </a:ext>
            </a:extLst>
          </p:cNvPr>
          <p:cNvSpPr>
            <a:spLocks noGrp="1"/>
          </p:cNvSpPr>
          <p:nvPr>
            <p:ph type="title"/>
          </p:nvPr>
        </p:nvSpPr>
        <p:spPr/>
        <p:txBody>
          <a:bodyPr/>
          <a:lstStyle/>
          <a:p>
            <a:r>
              <a:rPr lang="nl-NL" dirty="0"/>
              <a:t>Film varkensbedrijven</a:t>
            </a:r>
          </a:p>
        </p:txBody>
      </p:sp>
      <p:sp>
        <p:nvSpPr>
          <p:cNvPr id="3" name="Tijdelijke aanduiding voor inhoud 2">
            <a:extLst>
              <a:ext uri="{FF2B5EF4-FFF2-40B4-BE49-F238E27FC236}">
                <a16:creationId xmlns:a16="http://schemas.microsoft.com/office/drawing/2014/main" id="{BC683552-6F20-46B9-994B-D4829364877E}"/>
              </a:ext>
            </a:extLst>
          </p:cNvPr>
          <p:cNvSpPr>
            <a:spLocks noGrp="1"/>
          </p:cNvSpPr>
          <p:nvPr>
            <p:ph idx="1"/>
          </p:nvPr>
        </p:nvSpPr>
        <p:spPr/>
        <p:txBody>
          <a:bodyPr/>
          <a:lstStyle/>
          <a:p>
            <a:r>
              <a:rPr lang="nl-NL" dirty="0" err="1">
                <a:hlinkClick r:id="rId2"/>
              </a:rPr>
              <a:t>Testimonial</a:t>
            </a:r>
            <a:r>
              <a:rPr lang="nl-NL" dirty="0">
                <a:hlinkClick r:id="rId2"/>
              </a:rPr>
              <a:t> - </a:t>
            </a:r>
            <a:r>
              <a:rPr lang="nl-NL" dirty="0" err="1">
                <a:hlinkClick r:id="rId2"/>
              </a:rPr>
              <a:t>Gijsbers</a:t>
            </a:r>
            <a:r>
              <a:rPr lang="nl-NL" dirty="0">
                <a:hlinkClick r:id="rId2"/>
              </a:rPr>
              <a:t>, Nederland - </a:t>
            </a:r>
            <a:r>
              <a:rPr lang="nl-NL" dirty="0" err="1">
                <a:hlinkClick r:id="rId2"/>
              </a:rPr>
              <a:t>Nedap</a:t>
            </a:r>
            <a:r>
              <a:rPr lang="nl-NL" dirty="0">
                <a:hlinkClick r:id="rId2"/>
              </a:rPr>
              <a:t> Varkens Voerstation, Kraamstal Voeren – YouTube</a:t>
            </a:r>
            <a:endParaRPr lang="nl-NL" dirty="0"/>
          </a:p>
          <a:p>
            <a:endParaRPr lang="nl-NL" dirty="0"/>
          </a:p>
          <a:p>
            <a:r>
              <a:rPr lang="nl-NL" dirty="0">
                <a:hlinkClick r:id="rId3"/>
              </a:rPr>
              <a:t>Varkenshouderij in 2030 volgens Big Dutchman - YouTube</a:t>
            </a:r>
            <a:endParaRPr lang="nl-NL" dirty="0"/>
          </a:p>
        </p:txBody>
      </p:sp>
    </p:spTree>
    <p:extLst>
      <p:ext uri="{BB962C8B-B14F-4D97-AF65-F5344CB8AC3E}">
        <p14:creationId xmlns:p14="http://schemas.microsoft.com/office/powerpoint/2010/main" val="2983205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FC56CC-DB35-479D-BC35-3E8412266E1E}"/>
              </a:ext>
            </a:extLst>
          </p:cNvPr>
          <p:cNvSpPr>
            <a:spLocks noGrp="1"/>
          </p:cNvSpPr>
          <p:nvPr>
            <p:ph type="title"/>
          </p:nvPr>
        </p:nvSpPr>
        <p:spPr/>
        <p:txBody>
          <a:bodyPr/>
          <a:lstStyle/>
          <a:p>
            <a:r>
              <a:rPr lang="nl-NL" dirty="0"/>
              <a:t>Potstal</a:t>
            </a:r>
          </a:p>
        </p:txBody>
      </p:sp>
      <p:pic>
        <p:nvPicPr>
          <p:cNvPr id="5" name="Tijdelijke aanduiding voor inhoud 4" descr="Afbeelding met gras, koe, hooi, gebouw&#10;&#10;Automatisch gegenereerde beschrijving">
            <a:extLst>
              <a:ext uri="{FF2B5EF4-FFF2-40B4-BE49-F238E27FC236}">
                <a16:creationId xmlns:a16="http://schemas.microsoft.com/office/drawing/2014/main" id="{9FBFA746-F986-4CC5-B5E0-C9F48309A3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5069" y="2160588"/>
            <a:ext cx="6901900" cy="3881437"/>
          </a:xfrm>
        </p:spPr>
      </p:pic>
    </p:spTree>
    <p:extLst>
      <p:ext uri="{BB962C8B-B14F-4D97-AF65-F5344CB8AC3E}">
        <p14:creationId xmlns:p14="http://schemas.microsoft.com/office/powerpoint/2010/main" val="2144712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96E3D-D378-4940-A5CF-3A90C7CFFC84}"/>
              </a:ext>
            </a:extLst>
          </p:cNvPr>
          <p:cNvSpPr>
            <a:spLocks noGrp="1"/>
          </p:cNvSpPr>
          <p:nvPr>
            <p:ph type="title"/>
          </p:nvPr>
        </p:nvSpPr>
        <p:spPr/>
        <p:txBody>
          <a:bodyPr/>
          <a:lstStyle/>
          <a:p>
            <a:r>
              <a:rPr lang="nl-NL" dirty="0"/>
              <a:t>Potstal</a:t>
            </a:r>
          </a:p>
        </p:txBody>
      </p:sp>
      <p:sp>
        <p:nvSpPr>
          <p:cNvPr id="3" name="Tijdelijke aanduiding voor inhoud 2">
            <a:extLst>
              <a:ext uri="{FF2B5EF4-FFF2-40B4-BE49-F238E27FC236}">
                <a16:creationId xmlns:a16="http://schemas.microsoft.com/office/drawing/2014/main" id="{C9F8630A-9596-43F9-AE51-EAA5A12D743A}"/>
              </a:ext>
            </a:extLst>
          </p:cNvPr>
          <p:cNvSpPr>
            <a:spLocks noGrp="1"/>
          </p:cNvSpPr>
          <p:nvPr>
            <p:ph idx="1"/>
          </p:nvPr>
        </p:nvSpPr>
        <p:spPr/>
        <p:txBody>
          <a:bodyPr/>
          <a:lstStyle/>
          <a:p>
            <a:r>
              <a:rPr lang="nl-NL" dirty="0"/>
              <a:t>Groot hok waarin dieren in groep verblijven</a:t>
            </a:r>
          </a:p>
          <a:p>
            <a:pPr marL="0" indent="0">
              <a:buNone/>
            </a:pPr>
            <a:endParaRPr lang="nl-NL" dirty="0"/>
          </a:p>
          <a:p>
            <a:r>
              <a:rPr lang="nl-NL" dirty="0"/>
              <a:t>Wordt </a:t>
            </a:r>
            <a:r>
              <a:rPr lang="nl-NL" dirty="0" err="1"/>
              <a:t>opgestrooid</a:t>
            </a:r>
            <a:r>
              <a:rPr lang="nl-NL" dirty="0"/>
              <a:t> en </a:t>
            </a:r>
            <a:r>
              <a:rPr lang="nl-NL" dirty="0" err="1"/>
              <a:t>opgestrooid</a:t>
            </a:r>
            <a:endParaRPr lang="nl-NL" dirty="0"/>
          </a:p>
          <a:p>
            <a:pPr marL="0" indent="0">
              <a:buNone/>
            </a:pPr>
            <a:endParaRPr lang="nl-NL" dirty="0"/>
          </a:p>
          <a:p>
            <a:r>
              <a:rPr lang="nl-NL" dirty="0"/>
              <a:t>Tegenwoordig vleesvee omdat ze slecht beenwerk hebben voor een roostervloer</a:t>
            </a:r>
          </a:p>
          <a:p>
            <a:endParaRPr lang="nl-NL" dirty="0"/>
          </a:p>
        </p:txBody>
      </p:sp>
    </p:spTree>
    <p:extLst>
      <p:ext uri="{BB962C8B-B14F-4D97-AF65-F5344CB8AC3E}">
        <p14:creationId xmlns:p14="http://schemas.microsoft.com/office/powerpoint/2010/main" val="392518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41DE-6263-4F24-B678-0E414553610B}"/>
              </a:ext>
            </a:extLst>
          </p:cNvPr>
          <p:cNvSpPr>
            <a:spLocks noGrp="1"/>
          </p:cNvSpPr>
          <p:nvPr>
            <p:ph type="title"/>
          </p:nvPr>
        </p:nvSpPr>
        <p:spPr/>
        <p:txBody>
          <a:bodyPr/>
          <a:lstStyle/>
          <a:p>
            <a:r>
              <a:rPr lang="nl-NL" dirty="0" err="1"/>
              <a:t>Grupstal</a:t>
            </a:r>
            <a:endParaRPr lang="nl-NL" dirty="0"/>
          </a:p>
        </p:txBody>
      </p:sp>
      <p:pic>
        <p:nvPicPr>
          <p:cNvPr id="5" name="Tijdelijke aanduiding voor inhoud 4" descr="Afbeelding met koe, binnen, schuur, hooi&#10;&#10;Automatisch gegenereerde beschrijving">
            <a:extLst>
              <a:ext uri="{FF2B5EF4-FFF2-40B4-BE49-F238E27FC236}">
                <a16:creationId xmlns:a16="http://schemas.microsoft.com/office/drawing/2014/main" id="{7F0A77D1-7BE8-42A2-BAC3-D7D3486CDE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394" y="2160588"/>
            <a:ext cx="5175249" cy="3881437"/>
          </a:xfrm>
        </p:spPr>
      </p:pic>
    </p:spTree>
    <p:extLst>
      <p:ext uri="{BB962C8B-B14F-4D97-AF65-F5344CB8AC3E}">
        <p14:creationId xmlns:p14="http://schemas.microsoft.com/office/powerpoint/2010/main" val="2306182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A0E486-2AA2-4E46-9445-3477FE3B8F14}"/>
              </a:ext>
            </a:extLst>
          </p:cNvPr>
          <p:cNvSpPr>
            <a:spLocks noGrp="1"/>
          </p:cNvSpPr>
          <p:nvPr>
            <p:ph type="title"/>
          </p:nvPr>
        </p:nvSpPr>
        <p:spPr/>
        <p:txBody>
          <a:bodyPr/>
          <a:lstStyle/>
          <a:p>
            <a:r>
              <a:rPr lang="nl-NL" dirty="0" err="1"/>
              <a:t>Grupstal</a:t>
            </a:r>
            <a:endParaRPr lang="nl-NL" dirty="0"/>
          </a:p>
        </p:txBody>
      </p:sp>
      <p:sp>
        <p:nvSpPr>
          <p:cNvPr id="3" name="Tijdelijke aanduiding voor inhoud 2">
            <a:extLst>
              <a:ext uri="{FF2B5EF4-FFF2-40B4-BE49-F238E27FC236}">
                <a16:creationId xmlns:a16="http://schemas.microsoft.com/office/drawing/2014/main" id="{01930601-55B9-414A-913F-5A09E87F12F5}"/>
              </a:ext>
            </a:extLst>
          </p:cNvPr>
          <p:cNvSpPr>
            <a:spLocks noGrp="1"/>
          </p:cNvSpPr>
          <p:nvPr>
            <p:ph idx="1"/>
          </p:nvPr>
        </p:nvSpPr>
        <p:spPr/>
        <p:txBody>
          <a:bodyPr/>
          <a:lstStyle/>
          <a:p>
            <a:pPr algn="l"/>
            <a:r>
              <a:rPr lang="nl-NL" b="0" i="0" dirty="0">
                <a:solidFill>
                  <a:srgbClr val="000000"/>
                </a:solidFill>
                <a:effectLst/>
                <a:latin typeface="arial" panose="020B0604020202020204" pitchFamily="34" charset="0"/>
              </a:rPr>
              <a:t>Bij dit type staan de koeien vast op een zogenaamde stand. Voor de koe is de voerbak; achter de koe de </a:t>
            </a:r>
            <a:r>
              <a:rPr lang="nl-NL" b="0" i="0" dirty="0" err="1">
                <a:solidFill>
                  <a:srgbClr val="000000"/>
                </a:solidFill>
                <a:effectLst/>
                <a:latin typeface="arial" panose="020B0604020202020204" pitchFamily="34" charset="0"/>
              </a:rPr>
              <a:t>grup</a:t>
            </a:r>
            <a:r>
              <a:rPr lang="nl-NL" b="0" i="0" dirty="0">
                <a:solidFill>
                  <a:srgbClr val="000000"/>
                </a:solidFill>
                <a:effectLst/>
                <a:latin typeface="arial" panose="020B0604020202020204" pitchFamily="34" charset="0"/>
              </a:rPr>
              <a:t>, waarin de mest valt. Bij de oude </a:t>
            </a:r>
            <a:r>
              <a:rPr lang="nl-NL" b="0" i="0" dirty="0" err="1">
                <a:solidFill>
                  <a:srgbClr val="000000"/>
                </a:solidFill>
                <a:effectLst/>
                <a:latin typeface="arial" panose="020B0604020202020204" pitchFamily="34" charset="0"/>
              </a:rPr>
              <a:t>grupstal</a:t>
            </a:r>
            <a:r>
              <a:rPr lang="nl-NL" b="0" i="0" dirty="0">
                <a:solidFill>
                  <a:srgbClr val="000000"/>
                </a:solidFill>
                <a:effectLst/>
                <a:latin typeface="arial" panose="020B0604020202020204" pitchFamily="34" charset="0"/>
              </a:rPr>
              <a:t> werd de stand ingestrooid en moest de mest met de riek dagelijks uitgemest worden, hetgeen zwaar werk was.</a:t>
            </a:r>
            <a:endParaRPr lang="nl-NL" b="0" i="0" dirty="0">
              <a:solidFill>
                <a:srgbClr val="000000"/>
              </a:solidFill>
              <a:effectLst/>
              <a:latin typeface="ProximaNovaSoft-Regular-webfont"/>
            </a:endParaRPr>
          </a:p>
          <a:p>
            <a:pPr algn="l"/>
            <a:r>
              <a:rPr lang="nl-NL" b="0" i="0" dirty="0">
                <a:solidFill>
                  <a:srgbClr val="000000"/>
                </a:solidFill>
                <a:effectLst/>
                <a:latin typeface="arial" panose="020B0604020202020204" pitchFamily="34" charset="0"/>
              </a:rPr>
              <a:t>Later werd deze ingestrooide </a:t>
            </a:r>
            <a:r>
              <a:rPr lang="nl-NL" b="0" i="0" dirty="0" err="1">
                <a:solidFill>
                  <a:srgbClr val="000000"/>
                </a:solidFill>
                <a:effectLst/>
                <a:latin typeface="arial" panose="020B0604020202020204" pitchFamily="34" charset="0"/>
              </a:rPr>
              <a:t>grup</a:t>
            </a:r>
            <a:r>
              <a:rPr lang="nl-NL" b="0" i="0" dirty="0">
                <a:solidFill>
                  <a:srgbClr val="000000"/>
                </a:solidFill>
                <a:effectLst/>
                <a:latin typeface="arial" panose="020B0604020202020204" pitchFamily="34" charset="0"/>
              </a:rPr>
              <a:t> vervangen door een </a:t>
            </a:r>
            <a:r>
              <a:rPr lang="nl-NL" b="0" i="0" dirty="0" err="1">
                <a:solidFill>
                  <a:srgbClr val="000000"/>
                </a:solidFill>
                <a:effectLst/>
                <a:latin typeface="arial" panose="020B0604020202020204" pitchFamily="34" charset="0"/>
              </a:rPr>
              <a:t>grup</a:t>
            </a:r>
            <a:r>
              <a:rPr lang="nl-NL" b="0" i="0" dirty="0">
                <a:solidFill>
                  <a:srgbClr val="000000"/>
                </a:solidFill>
                <a:effectLst/>
                <a:latin typeface="arial" panose="020B0604020202020204" pitchFamily="34" charset="0"/>
              </a:rPr>
              <a:t> die afgesloten werd met een metalen rooster. Strooien en met de hand uitmesten was nu niet meer nodig. De mest werd met een </a:t>
            </a:r>
            <a:r>
              <a:rPr lang="nl-NL" b="0" i="0" dirty="0" err="1">
                <a:solidFill>
                  <a:srgbClr val="000000"/>
                </a:solidFill>
                <a:effectLst/>
                <a:latin typeface="arial" panose="020B0604020202020204" pitchFamily="34" charset="0"/>
              </a:rPr>
              <a:t>vacuummesttank</a:t>
            </a:r>
            <a:r>
              <a:rPr lang="nl-NL" b="0" i="0" dirty="0">
                <a:solidFill>
                  <a:srgbClr val="000000"/>
                </a:solidFill>
                <a:effectLst/>
                <a:latin typeface="arial" panose="020B0604020202020204" pitchFamily="34" charset="0"/>
              </a:rPr>
              <a:t> uit de </a:t>
            </a:r>
            <a:r>
              <a:rPr lang="nl-NL" b="0" i="0" dirty="0" err="1">
                <a:solidFill>
                  <a:srgbClr val="000000"/>
                </a:solidFill>
                <a:effectLst/>
                <a:latin typeface="arial" panose="020B0604020202020204" pitchFamily="34" charset="0"/>
              </a:rPr>
              <a:t>grup</a:t>
            </a:r>
            <a:r>
              <a:rPr lang="nl-NL" b="0" i="0" dirty="0">
                <a:solidFill>
                  <a:srgbClr val="000000"/>
                </a:solidFill>
                <a:effectLst/>
                <a:latin typeface="arial" panose="020B0604020202020204" pitchFamily="34" charset="0"/>
              </a:rPr>
              <a:t> gezogen. In het buitenland worden nog zeer veel melkkoeien op deze manier gehouden</a:t>
            </a:r>
            <a:endParaRPr lang="nl-NL" b="0" i="0" dirty="0">
              <a:solidFill>
                <a:srgbClr val="000000"/>
              </a:solidFill>
              <a:effectLst/>
              <a:latin typeface="ProximaNovaSoft-Regular-webfont"/>
            </a:endParaRPr>
          </a:p>
          <a:p>
            <a:endParaRPr lang="nl-NL" dirty="0"/>
          </a:p>
        </p:txBody>
      </p:sp>
    </p:spTree>
    <p:extLst>
      <p:ext uri="{BB962C8B-B14F-4D97-AF65-F5344CB8AC3E}">
        <p14:creationId xmlns:p14="http://schemas.microsoft.com/office/powerpoint/2010/main" val="2848966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36971C-CCEE-48E4-B9E1-27DA2D16E361}"/>
              </a:ext>
            </a:extLst>
          </p:cNvPr>
          <p:cNvSpPr>
            <a:spLocks noGrp="1"/>
          </p:cNvSpPr>
          <p:nvPr>
            <p:ph type="title"/>
          </p:nvPr>
        </p:nvSpPr>
        <p:spPr/>
        <p:txBody>
          <a:bodyPr/>
          <a:lstStyle/>
          <a:p>
            <a:r>
              <a:rPr lang="nl-NL" dirty="0"/>
              <a:t>Ligboxenstal</a:t>
            </a:r>
          </a:p>
        </p:txBody>
      </p:sp>
      <p:pic>
        <p:nvPicPr>
          <p:cNvPr id="5" name="Tijdelijke aanduiding voor inhoud 4" descr="Afbeelding met binnen, magazijn&#10;&#10;Automatisch gegenereerde beschrijving">
            <a:extLst>
              <a:ext uri="{FF2B5EF4-FFF2-40B4-BE49-F238E27FC236}">
                <a16:creationId xmlns:a16="http://schemas.microsoft.com/office/drawing/2014/main" id="{585496E9-59E5-4AAC-A39B-720E9043E5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6846" y="2160588"/>
            <a:ext cx="5958346" cy="3881437"/>
          </a:xfrm>
        </p:spPr>
      </p:pic>
    </p:spTree>
    <p:extLst>
      <p:ext uri="{BB962C8B-B14F-4D97-AF65-F5344CB8AC3E}">
        <p14:creationId xmlns:p14="http://schemas.microsoft.com/office/powerpoint/2010/main" val="707306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1D873-F8F2-4ABD-815A-55A3101E3FF4}"/>
              </a:ext>
            </a:extLst>
          </p:cNvPr>
          <p:cNvSpPr>
            <a:spLocks noGrp="1"/>
          </p:cNvSpPr>
          <p:nvPr>
            <p:ph type="title"/>
          </p:nvPr>
        </p:nvSpPr>
        <p:spPr/>
        <p:txBody>
          <a:bodyPr/>
          <a:lstStyle/>
          <a:p>
            <a:r>
              <a:rPr lang="nl-NL" dirty="0"/>
              <a:t>Ligboxenstal</a:t>
            </a:r>
          </a:p>
        </p:txBody>
      </p:sp>
      <p:sp>
        <p:nvSpPr>
          <p:cNvPr id="3" name="Tijdelijke aanduiding voor inhoud 2">
            <a:extLst>
              <a:ext uri="{FF2B5EF4-FFF2-40B4-BE49-F238E27FC236}">
                <a16:creationId xmlns:a16="http://schemas.microsoft.com/office/drawing/2014/main" id="{A09D2461-78C9-4888-96F2-6880C353CDEC}"/>
              </a:ext>
            </a:extLst>
          </p:cNvPr>
          <p:cNvSpPr>
            <a:spLocks noGrp="1"/>
          </p:cNvSpPr>
          <p:nvPr>
            <p:ph idx="1"/>
          </p:nvPr>
        </p:nvSpPr>
        <p:spPr/>
        <p:txBody>
          <a:bodyPr/>
          <a:lstStyle/>
          <a:p>
            <a:r>
              <a:rPr lang="nl-NL" b="0" i="0" dirty="0">
                <a:solidFill>
                  <a:srgbClr val="000000"/>
                </a:solidFill>
                <a:effectLst/>
                <a:latin typeface="arial" panose="020B0604020202020204" pitchFamily="34" charset="0"/>
              </a:rPr>
              <a:t>Vanaf 1965 kwam de </a:t>
            </a:r>
            <a:r>
              <a:rPr lang="nl-NL" b="0" i="1" dirty="0">
                <a:solidFill>
                  <a:srgbClr val="000000"/>
                </a:solidFill>
                <a:effectLst/>
                <a:latin typeface="arial" panose="020B0604020202020204" pitchFamily="34" charset="0"/>
              </a:rPr>
              <a:t>ligboxenstal </a:t>
            </a:r>
            <a:r>
              <a:rPr lang="nl-NL" b="0" i="0" dirty="0">
                <a:solidFill>
                  <a:srgbClr val="000000"/>
                </a:solidFill>
                <a:effectLst/>
                <a:latin typeface="arial" panose="020B0604020202020204" pitchFamily="34" charset="0"/>
              </a:rPr>
              <a:t>in zwang. Het aantal koeien per bedrijf werd groter en dit vroeg om een stal waarbij de arbeid per koe minder werd. </a:t>
            </a:r>
          </a:p>
          <a:p>
            <a:r>
              <a:rPr lang="nl-NL" b="0" i="0" dirty="0">
                <a:solidFill>
                  <a:srgbClr val="000000"/>
                </a:solidFill>
                <a:effectLst/>
                <a:latin typeface="arial" panose="020B0604020202020204" pitchFamily="34" charset="0"/>
              </a:rPr>
              <a:t>In een ligboxenstal lopen de dieren vrij rond. De stal bestaat uit een brede voergang, zodat het voeren met een trekker kan gebeuren. Het gedeelte waar de koeien verblijven, bestaat uit een roostervloer met daaronder een opslagkelder voor de mest. Verder verblijven de koeien in boxen waar ze kunnen rusten of slapen. </a:t>
            </a:r>
          </a:p>
          <a:p>
            <a:r>
              <a:rPr lang="nl-NL" b="0" i="0" dirty="0">
                <a:solidFill>
                  <a:srgbClr val="000000"/>
                </a:solidFill>
                <a:effectLst/>
                <a:latin typeface="arial" panose="020B0604020202020204" pitchFamily="34" charset="0"/>
              </a:rPr>
              <a:t>Het melken gebeurt in een aparte melkstal. Het grote verschil met de </a:t>
            </a:r>
            <a:r>
              <a:rPr lang="nl-NL" b="0" i="0" dirty="0" err="1">
                <a:solidFill>
                  <a:srgbClr val="000000"/>
                </a:solidFill>
                <a:effectLst/>
                <a:latin typeface="arial" panose="020B0604020202020204" pitchFamily="34" charset="0"/>
              </a:rPr>
              <a:t>grupstal</a:t>
            </a:r>
            <a:r>
              <a:rPr lang="nl-NL" b="0" i="0" dirty="0">
                <a:solidFill>
                  <a:srgbClr val="000000"/>
                </a:solidFill>
                <a:effectLst/>
                <a:latin typeface="arial" panose="020B0604020202020204" pitchFamily="34" charset="0"/>
              </a:rPr>
              <a:t> is dat de koeien naar de boer komen voor het melken en om te vreten.</a:t>
            </a:r>
            <a:endParaRPr lang="nl-NL" dirty="0"/>
          </a:p>
        </p:txBody>
      </p:sp>
    </p:spTree>
    <p:extLst>
      <p:ext uri="{BB962C8B-B14F-4D97-AF65-F5344CB8AC3E}">
        <p14:creationId xmlns:p14="http://schemas.microsoft.com/office/powerpoint/2010/main" val="3030457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78D8D-64B8-45A4-A902-CC3FE2C4B4E6}"/>
              </a:ext>
            </a:extLst>
          </p:cNvPr>
          <p:cNvSpPr>
            <a:spLocks noGrp="1"/>
          </p:cNvSpPr>
          <p:nvPr>
            <p:ph type="title"/>
          </p:nvPr>
        </p:nvSpPr>
        <p:spPr/>
        <p:txBody>
          <a:bodyPr/>
          <a:lstStyle/>
          <a:p>
            <a:r>
              <a:rPr lang="nl-NL" dirty="0"/>
              <a:t>Vloeroppervlak varkens</a:t>
            </a:r>
          </a:p>
        </p:txBody>
      </p:sp>
      <p:sp>
        <p:nvSpPr>
          <p:cNvPr id="3" name="Tijdelijke aanduiding voor inhoud 2">
            <a:extLst>
              <a:ext uri="{FF2B5EF4-FFF2-40B4-BE49-F238E27FC236}">
                <a16:creationId xmlns:a16="http://schemas.microsoft.com/office/drawing/2014/main" id="{690137E5-548B-4B2C-AB84-AA9DD9E63135}"/>
              </a:ext>
            </a:extLst>
          </p:cNvPr>
          <p:cNvSpPr>
            <a:spLocks noGrp="1"/>
          </p:cNvSpPr>
          <p:nvPr>
            <p:ph idx="1"/>
          </p:nvPr>
        </p:nvSpPr>
        <p:spPr>
          <a:xfrm>
            <a:off x="677334" y="1441498"/>
            <a:ext cx="8596668" cy="4302355"/>
          </a:xfrm>
        </p:spPr>
        <p:txBody>
          <a:bodyPr>
            <a:normAutofit fontScale="92500" lnSpcReduction="20000"/>
          </a:bodyPr>
          <a:lstStyle/>
          <a:p>
            <a:pPr>
              <a:defRPr/>
            </a:pPr>
            <a:r>
              <a:rPr lang="nl-NL" sz="1800" dirty="0"/>
              <a:t>Voor gespeende varkens, gebruiksvarkens en niet in een groep gehouden </a:t>
            </a:r>
            <a:r>
              <a:rPr lang="nl-NL" sz="1800" dirty="0" err="1"/>
              <a:t>gelten</a:t>
            </a:r>
            <a:r>
              <a:rPr lang="nl-NL" sz="1800" dirty="0"/>
              <a:t> en zeugen, is per dier ten minste deze oppervlakte beschikbaar:</a:t>
            </a:r>
          </a:p>
          <a:p>
            <a:pPr>
              <a:defRPr/>
            </a:pPr>
            <a:r>
              <a:rPr lang="nl-NL" sz="1800" dirty="0"/>
              <a:t>tot 15 kg: 0,20 m²</a:t>
            </a:r>
          </a:p>
          <a:p>
            <a:pPr>
              <a:defRPr/>
            </a:pPr>
            <a:r>
              <a:rPr lang="nl-NL" sz="1800" dirty="0"/>
              <a:t>van 15 tot 30 kg: 0,30 m²</a:t>
            </a:r>
          </a:p>
          <a:p>
            <a:pPr>
              <a:defRPr/>
            </a:pPr>
            <a:r>
              <a:rPr lang="nl-NL" sz="1800" dirty="0"/>
              <a:t>van 30 tot 50 kg: 0,50 m²</a:t>
            </a:r>
          </a:p>
          <a:p>
            <a:pPr>
              <a:defRPr/>
            </a:pPr>
            <a:r>
              <a:rPr lang="nl-NL" sz="1800" dirty="0"/>
              <a:t>van 50 tot 85 kg: 0,65 m²</a:t>
            </a:r>
          </a:p>
          <a:p>
            <a:pPr>
              <a:defRPr/>
            </a:pPr>
            <a:r>
              <a:rPr lang="nl-NL" sz="1800" dirty="0"/>
              <a:t>van 85 tot 110 kg: 0,80 m²</a:t>
            </a:r>
          </a:p>
          <a:p>
            <a:pPr>
              <a:defRPr/>
            </a:pPr>
            <a:r>
              <a:rPr lang="nl-NL" sz="1800" dirty="0"/>
              <a:t>meer dan 110 kg: 1,0 m²</a:t>
            </a:r>
          </a:p>
          <a:p>
            <a:pPr marL="0" indent="0">
              <a:buFont typeface="Wingdings" panose="05000000000000000000" pitchFamily="2" charset="2"/>
              <a:buNone/>
              <a:defRPr/>
            </a:pPr>
            <a:r>
              <a:rPr lang="nl-NL" sz="1800" dirty="0"/>
              <a:t>Bestaat de vloer gedeeltelijk uit roosters? Dan moet de vloer voor 40% dicht zijn.</a:t>
            </a:r>
          </a:p>
          <a:p>
            <a:pPr marL="0" indent="0">
              <a:buFont typeface="Wingdings" panose="05000000000000000000" pitchFamily="2" charset="2"/>
              <a:buNone/>
              <a:defRPr/>
            </a:pPr>
            <a:r>
              <a:rPr lang="nl-NL" sz="1800" dirty="0"/>
              <a:t>Bij groepen van meer dan 40 gespeende varkens of vleesvarkens met een gemiddeld gewicht van meer dan 15 kilogram mag de totale oppervlakte met 10% worden verkleind.</a:t>
            </a:r>
          </a:p>
          <a:p>
            <a:pPr marL="0" indent="0">
              <a:buFont typeface="Wingdings" panose="05000000000000000000" pitchFamily="2" charset="2"/>
              <a:buNone/>
              <a:defRPr/>
            </a:pPr>
            <a:r>
              <a:rPr lang="nl-NL" sz="1800" dirty="0"/>
              <a:t>Een </a:t>
            </a:r>
            <a:r>
              <a:rPr lang="nl-NL" sz="1800" dirty="0" err="1"/>
              <a:t>gelt</a:t>
            </a:r>
            <a:r>
              <a:rPr lang="nl-NL" sz="1800" dirty="0"/>
              <a:t> of zeug zonder biggen die in een voerligbox wordt gehouden, heeft een vrije ruimte van ten minste 2 meter lang.</a:t>
            </a:r>
          </a:p>
          <a:p>
            <a:endParaRPr lang="nl-NL" dirty="0"/>
          </a:p>
        </p:txBody>
      </p:sp>
    </p:spTree>
    <p:extLst>
      <p:ext uri="{BB962C8B-B14F-4D97-AF65-F5344CB8AC3E}">
        <p14:creationId xmlns:p14="http://schemas.microsoft.com/office/powerpoint/2010/main" val="757899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230436-2D8D-4160-A980-3E13A0B47E35}"/>
              </a:ext>
            </a:extLst>
          </p:cNvPr>
          <p:cNvSpPr>
            <a:spLocks noGrp="1"/>
          </p:cNvSpPr>
          <p:nvPr>
            <p:ph type="title"/>
          </p:nvPr>
        </p:nvSpPr>
        <p:spPr/>
        <p:txBody>
          <a:bodyPr/>
          <a:lstStyle/>
          <a:p>
            <a:r>
              <a:rPr lang="nl-NL" dirty="0"/>
              <a:t>Vloeroppervlak</a:t>
            </a:r>
          </a:p>
        </p:txBody>
      </p:sp>
      <p:sp>
        <p:nvSpPr>
          <p:cNvPr id="3" name="Tijdelijke aanduiding voor inhoud 2">
            <a:extLst>
              <a:ext uri="{FF2B5EF4-FFF2-40B4-BE49-F238E27FC236}">
                <a16:creationId xmlns:a16="http://schemas.microsoft.com/office/drawing/2014/main" id="{8C29E8BA-865B-4857-B273-370EE6E7344B}"/>
              </a:ext>
            </a:extLst>
          </p:cNvPr>
          <p:cNvSpPr>
            <a:spLocks noGrp="1"/>
          </p:cNvSpPr>
          <p:nvPr>
            <p:ph idx="1"/>
          </p:nvPr>
        </p:nvSpPr>
        <p:spPr/>
        <p:txBody>
          <a:bodyPr>
            <a:normAutofit lnSpcReduction="10000"/>
          </a:bodyPr>
          <a:lstStyle/>
          <a:p>
            <a:pPr marL="0" indent="0">
              <a:buFont typeface="Wingdings" panose="05000000000000000000" pitchFamily="2" charset="2"/>
              <a:buNone/>
              <a:defRPr/>
            </a:pPr>
            <a:r>
              <a:rPr lang="nl-NL" sz="1800" dirty="0"/>
              <a:t>Drachtige zeugen en </a:t>
            </a:r>
            <a:r>
              <a:rPr lang="nl-NL" sz="1800" dirty="0" err="1"/>
              <a:t>gelten</a:t>
            </a:r>
            <a:r>
              <a:rPr lang="nl-NL" sz="1800" dirty="0"/>
              <a:t> moeten in groepen worden gehuisvest en vrij loslopen. Voor de vloeroppervlakte geldt:</a:t>
            </a:r>
          </a:p>
          <a:p>
            <a:pPr>
              <a:defRPr/>
            </a:pPr>
            <a:r>
              <a:rPr lang="nl-NL" sz="1800" dirty="0"/>
              <a:t>De beschikbare oppervlakte per zeug moet ten minste 2,25 m² zijn.</a:t>
            </a:r>
          </a:p>
          <a:p>
            <a:pPr>
              <a:defRPr/>
            </a:pPr>
            <a:r>
              <a:rPr lang="nl-NL" sz="1800" dirty="0"/>
              <a:t>Hiervan moet 1,3 m² aaneengesloten dichte vloer zijn. Het uitgangspunt is dat een varken comfortabel moet liggen en over voldoende ligruimte op een dichte vloer beschikt.</a:t>
            </a:r>
          </a:p>
          <a:p>
            <a:pPr>
              <a:defRPr/>
            </a:pPr>
            <a:r>
              <a:rPr lang="nl-NL" sz="1800" dirty="0"/>
              <a:t>De zijden van een stal zijn langer dan 2,8 meter als de groepen uit 6 dieren of meer bestaan, bij minder dan 6 dieren langer dan 2,4 meter.</a:t>
            </a:r>
          </a:p>
          <a:p>
            <a:pPr>
              <a:defRPr/>
            </a:pPr>
            <a:r>
              <a:rPr lang="nl-NL" sz="1800" dirty="0"/>
              <a:t>Bij groepen van minder dan 6 dieren moet de totale oppervlakte met 10% worden vergroot.</a:t>
            </a:r>
          </a:p>
          <a:p>
            <a:pPr>
              <a:defRPr/>
            </a:pPr>
            <a:r>
              <a:rPr lang="nl-NL" sz="1800" dirty="0"/>
              <a:t>Bij groepen van meer dan 40 dieren mag de totale oppervlakte met 10% worden verkleind.</a:t>
            </a:r>
          </a:p>
          <a:p>
            <a:endParaRPr lang="nl-NL" dirty="0"/>
          </a:p>
        </p:txBody>
      </p:sp>
    </p:spTree>
    <p:extLst>
      <p:ext uri="{BB962C8B-B14F-4D97-AF65-F5344CB8AC3E}">
        <p14:creationId xmlns:p14="http://schemas.microsoft.com/office/powerpoint/2010/main" val="28020951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32</TotalTime>
  <Words>692</Words>
  <Application>Microsoft Office PowerPoint</Application>
  <PresentationFormat>Breedbeeld</PresentationFormat>
  <Paragraphs>80</Paragraphs>
  <Slides>14</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Arial</vt:lpstr>
      <vt:lpstr>Arial</vt:lpstr>
      <vt:lpstr>ProximaNovaSoft-Regular-webfont</vt:lpstr>
      <vt:lpstr>Trebuchet MS</vt:lpstr>
      <vt:lpstr>Wingdings</vt:lpstr>
      <vt:lpstr>Wingdings 3</vt:lpstr>
      <vt:lpstr>Facet</vt:lpstr>
      <vt:lpstr>Huisvesting rund en varken</vt:lpstr>
      <vt:lpstr>Potstal</vt:lpstr>
      <vt:lpstr>Potstal</vt:lpstr>
      <vt:lpstr>Grupstal</vt:lpstr>
      <vt:lpstr>Grupstal</vt:lpstr>
      <vt:lpstr>Ligboxenstal</vt:lpstr>
      <vt:lpstr>Ligboxenstal</vt:lpstr>
      <vt:lpstr>Vloeroppervlak varkens</vt:lpstr>
      <vt:lpstr>Vloeroppervlak</vt:lpstr>
      <vt:lpstr>Kraamafdeling</vt:lpstr>
      <vt:lpstr>Dragende zeugenafdeling</vt:lpstr>
      <vt:lpstr>Dragende zeugenafdeling</vt:lpstr>
      <vt:lpstr>Na de kraamstal</vt:lpstr>
      <vt:lpstr>Film varkensbedrijven</vt:lpstr>
    </vt:vector>
  </TitlesOfParts>
  <Company>Zone.college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Huisvesting rund en varken</dc:title>
  <dc:creator>Cristel Dorenbusch</dc:creator>
  <cp:lastModifiedBy>Cristel Dorenbusch</cp:lastModifiedBy>
  <cp:revision>1</cp:revision>
  <dcterms:created xsi:type="dcterms:W3CDTF">2022-04-05T20:23:15Z</dcterms:created>
  <dcterms:modified xsi:type="dcterms:W3CDTF">2022-04-05T21:06:16Z</dcterms:modified>
</cp:coreProperties>
</file>